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6433"/>
  </p:normalViewPr>
  <p:slideViewPr>
    <p:cSldViewPr snapToGrid="0" snapToObjects="1">
      <p:cViewPr varScale="1">
        <p:scale>
          <a:sx n="127" d="100"/>
          <a:sy n="127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4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005980E-1C45-6042-8F40-982AC2F048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ED880A-68DB-D84F-A3BB-4B0B3E901C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95294-95A6-514B-AA0D-5AA911575671}" type="datetimeFigureOut">
              <a:rPr lang="es-CO" smtClean="0"/>
              <a:t>25/11/21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74F181D-B4F5-8C44-9609-931639FE6A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9959E9-6B2F-FA46-9433-D11C64676D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BD8-7030-B64E-B5AC-12319E8205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8654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1D79DE-053C-044F-B3A0-0239A61B65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78E2540-38F5-114E-9AE2-D1FCD343F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8ED759-9055-B54D-BF94-ED20C2EB5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4237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D477C2D-27C1-FB40-B334-6722CDF170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42900A4-534F-1B41-95AE-0CBD21394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8896"/>
            <a:ext cx="9551796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7030A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257782B-14D6-5840-8679-E1CE86EB55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642909"/>
            <a:ext cx="10515600" cy="2954023"/>
          </a:xfrm>
        </p:spPr>
        <p:txBody>
          <a:bodyPr/>
          <a:lstStyle>
            <a:lvl1pPr marL="0" indent="0">
              <a:buNone/>
              <a:defRPr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s-ES" dirty="0"/>
              <a:t>Cuerpo de texto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5071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34A4A9B-F249-B54F-B9EF-46FBC4318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arcador de gráfico 6">
            <a:extLst>
              <a:ext uri="{FF2B5EF4-FFF2-40B4-BE49-F238E27FC236}">
                <a16:creationId xmlns:a16="http://schemas.microsoft.com/office/drawing/2014/main" id="{67439758-1D62-B246-A60F-5FD082625AD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2401556"/>
            <a:ext cx="10515600" cy="3416440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1E1C7CF-72F3-AC4E-B711-25760B4E0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8896"/>
            <a:ext cx="9551796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7030A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3016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0CE528-17D5-9C48-A8ED-032DB808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202359-E3B9-5949-A0B6-F6829E03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BF98EE-4578-A242-AF3A-49DF9DA77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D055D-1E39-AC41-9702-32CC700E4514}" type="datetimeFigureOut">
              <a:rPr lang="es-CO" smtClean="0"/>
              <a:t>25/11/21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81FC9D-BA22-444B-9FE0-A1BAF5348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263595-7531-3743-937C-942053ECB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E5687-ED5F-714C-A038-434D656BBA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217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hyperlink" Target="mailto:oiamobilityinfo@uniandes.edu.co" TargetMode="External"/><Relationship Id="rId7" Type="http://schemas.openxmlformats.org/officeDocument/2006/relationships/image" Target="../media/image13.emf"/><Relationship Id="rId2" Type="http://schemas.openxmlformats.org/officeDocument/2006/relationships/hyperlink" Target="mailto:oiamobility@uniandes.edu.c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hyperlink" Target="https://www.instagram.com/internacionalizacion_uniandes/" TargetMode="External"/><Relationship Id="rId10" Type="http://schemas.openxmlformats.org/officeDocument/2006/relationships/image" Target="../media/image16.emf"/><Relationship Id="rId4" Type="http://schemas.openxmlformats.org/officeDocument/2006/relationships/hyperlink" Target="https://www.facebook.com/internacionalizacionuniandes" TargetMode="External"/><Relationship Id="rId9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A2546-72F4-E848-A9BF-1EA9F5358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890" y="2282616"/>
            <a:ext cx="9144000" cy="1319422"/>
          </a:xfrm>
        </p:spPr>
        <p:txBody>
          <a:bodyPr/>
          <a:lstStyle/>
          <a:p>
            <a:pPr algn="l"/>
            <a:r>
              <a:rPr lang="es-CO" b="1" dirty="0"/>
              <a:t>CHOQUE CULTURAL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5A203A-A49B-474E-A8ED-68BDF8777D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6263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39033E3-25BF-8F43-AEB5-FE20693D6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637" y="1259428"/>
            <a:ext cx="4496219" cy="449621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E6B90E-99E2-D64D-AD37-EC68A104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8896"/>
            <a:ext cx="7622512" cy="1325563"/>
          </a:xfrm>
        </p:spPr>
        <p:txBody>
          <a:bodyPr/>
          <a:lstStyle/>
          <a:p>
            <a:r>
              <a:rPr lang="es-CO" b="1" dirty="0">
                <a:solidFill>
                  <a:srgbClr val="755195"/>
                </a:solidFill>
              </a:rPr>
              <a:t>Choque cultural a la inversa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CBADD9-3BC7-924E-A31A-4F91FD9C0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642909"/>
            <a:ext cx="7622512" cy="2954023"/>
          </a:xfrm>
        </p:spPr>
        <p:txBody>
          <a:bodyPr>
            <a:normAutofit fontScale="92500" lnSpcReduction="20000"/>
          </a:bodyPr>
          <a:lstStyle/>
          <a:p>
            <a:r>
              <a:rPr lang="es-CO" b="1" dirty="0"/>
              <a:t>Posibles dificultades al regresar al país:</a:t>
            </a:r>
          </a:p>
          <a:p>
            <a:endParaRPr lang="es-CO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Personales/Familiares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Culturales/Sociales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Laborales/Profesionales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Educativos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/>
              <a:t>Políticos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45629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CBFD8-4E60-244E-8415-ED2CBC5D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246" y="1594692"/>
            <a:ext cx="9551796" cy="1325563"/>
          </a:xfrm>
        </p:spPr>
        <p:txBody>
          <a:bodyPr/>
          <a:lstStyle/>
          <a:p>
            <a:r>
              <a:rPr lang="es-CO" b="1" dirty="0">
                <a:solidFill>
                  <a:srgbClr val="755195"/>
                </a:solidFill>
              </a:rPr>
              <a:t>Estrategias para superar</a:t>
            </a:r>
            <a:endParaRPr lang="es-CO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CE3BC148-1490-F243-A306-C0DCB3BC5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096468"/>
              </p:ext>
            </p:extLst>
          </p:nvPr>
        </p:nvGraphicFramePr>
        <p:xfrm>
          <a:off x="1550098" y="2846102"/>
          <a:ext cx="8128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95344385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123026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Estrategias erróneas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51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dirty="0"/>
                        <a:t>Estrategias funcionales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51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745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Aislamiento 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Parcial/Temporal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388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Comportamiento agresivo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Comportamiento asertivo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663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Cultura a través de estereotipos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Analizar cultura objetivamente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372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Dependencia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Independencia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43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402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B7FEC-0091-724B-AC15-E5D74B84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085" y="1410154"/>
            <a:ext cx="9551796" cy="1325563"/>
          </a:xfrm>
        </p:spPr>
        <p:txBody>
          <a:bodyPr/>
          <a:lstStyle/>
          <a:p>
            <a:r>
              <a:rPr lang="es-CO" b="1" dirty="0">
                <a:solidFill>
                  <a:srgbClr val="755195"/>
                </a:solidFill>
              </a:rPr>
              <a:t>Otras recomendaciones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1D38F6-EAB9-BE4B-8A0C-5E308D5C4A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0085" y="2652958"/>
            <a:ext cx="10515600" cy="295402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/>
              <a:t>Hacer ejercicio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/>
              <a:t>Practicar meditación o relajación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/>
              <a:t>Dormir bien, con elementos adecuados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/>
              <a:t>Organizar el tiempo de trabajo y el tiempo de descanso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/>
              <a:t>Comer alimentos sanos y balanceados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/>
              <a:t>No olvidarse de sus amigos, familiares y conocidos en Colombia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4665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94F86-4D8C-334C-8BEA-64261A000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242"/>
            <a:ext cx="9551796" cy="1325563"/>
          </a:xfrm>
        </p:spPr>
        <p:txBody>
          <a:bodyPr/>
          <a:lstStyle/>
          <a:p>
            <a:r>
              <a:rPr lang="es-CO" b="1" dirty="0">
                <a:solidFill>
                  <a:srgbClr val="755195"/>
                </a:solidFill>
              </a:rPr>
              <a:t>¿Dónde nos puedes encontrar?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3E2A9C-B6A4-3343-A2D1-290ED36F6B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386336"/>
            <a:ext cx="5653035" cy="2056825"/>
          </a:xfrm>
        </p:spPr>
        <p:txBody>
          <a:bodyPr>
            <a:normAutofit fontScale="47500" lnSpcReduction="20000"/>
          </a:bodyPr>
          <a:lstStyle/>
          <a:p>
            <a:r>
              <a:rPr lang="es-CO" sz="3600" dirty="0"/>
              <a:t>Recuerda que nos puedes contactar:</a:t>
            </a:r>
          </a:p>
          <a:p>
            <a:r>
              <a:rPr lang="es-CO" sz="3600" dirty="0">
                <a:solidFill>
                  <a:srgbClr val="75519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oiamobility@uniandes.edu.co</a:t>
            </a:r>
            <a:endParaRPr lang="es-CO" sz="3600" dirty="0">
              <a:solidFill>
                <a:srgbClr val="755195"/>
              </a:solidFill>
            </a:endParaRPr>
          </a:p>
          <a:p>
            <a:r>
              <a:rPr lang="es-CO" sz="3600" dirty="0">
                <a:solidFill>
                  <a:srgbClr val="75519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oiamobilityinfo@uniandes.edu.co</a:t>
            </a:r>
            <a:endParaRPr lang="es-CO" sz="3600" dirty="0">
              <a:solidFill>
                <a:srgbClr val="755195"/>
              </a:solidFill>
            </a:endParaRPr>
          </a:p>
          <a:p>
            <a:r>
              <a:rPr lang="es-CO" sz="3600" dirty="0">
                <a:solidFill>
                  <a:srgbClr val="75519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https://www.facebook.com/internacionalizacionuniandes</a:t>
            </a:r>
            <a:endParaRPr lang="es-CO" sz="3600" dirty="0">
              <a:solidFill>
                <a:srgbClr val="755195"/>
              </a:solidFill>
            </a:endParaRPr>
          </a:p>
          <a:p>
            <a:r>
              <a:rPr lang="es-CO" sz="3600" dirty="0">
                <a:solidFill>
                  <a:srgbClr val="75519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https://www.instagram.com/internacionalizacion_uniandes/</a:t>
            </a:r>
            <a:endParaRPr lang="es-CO" sz="3600" dirty="0">
              <a:solidFill>
                <a:srgbClr val="755195"/>
              </a:solidFill>
            </a:endParaRP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8E687C-309F-E747-80FD-392442A013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03" y="2138927"/>
            <a:ext cx="1865787" cy="18657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5129F8C-16BC-774A-9E87-4CC45F0A82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856" y="2141620"/>
            <a:ext cx="1851074" cy="186309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CB9B85-F5D2-1940-AEC3-D903DD9025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896" y="2138927"/>
            <a:ext cx="1892059" cy="20149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541A1DF-CBD9-4149-93F2-1E8A4D6211F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921" y="2141619"/>
            <a:ext cx="1863095" cy="186309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0819C9-DF80-7C46-8966-5357AF245BC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982" y="2138927"/>
            <a:ext cx="1870816" cy="224740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3CC8D53-D3F2-4541-95B0-E7B9531BBB20}"/>
              </a:ext>
            </a:extLst>
          </p:cNvPr>
          <p:cNvSpPr txBox="1"/>
          <p:nvPr/>
        </p:nvSpPr>
        <p:spPr>
          <a:xfrm>
            <a:off x="6846535" y="4600136"/>
            <a:ext cx="38992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b="1" i="0" u="none" strike="noStrike" baseline="0" dirty="0">
                <a:solidFill>
                  <a:srgbClr val="755195"/>
                </a:solidFill>
                <a:latin typeface="+mj-lt"/>
              </a:rPr>
              <a:t>Bloque ÑL </a:t>
            </a:r>
            <a:endParaRPr lang="es-CO" sz="2000" b="0" i="0" u="none" strike="noStrike" baseline="0" dirty="0">
              <a:solidFill>
                <a:srgbClr val="755195"/>
              </a:solidFill>
              <a:latin typeface="+mj-lt"/>
            </a:endParaRPr>
          </a:p>
          <a:p>
            <a:r>
              <a:rPr lang="es-CO" sz="2000" i="0" u="none" strike="noStrike" baseline="0" dirty="0">
                <a:solidFill>
                  <a:srgbClr val="755195"/>
                </a:solidFill>
                <a:latin typeface="+mj-lt"/>
              </a:rPr>
              <a:t>Calle 19 N°1-67</a:t>
            </a:r>
          </a:p>
          <a:p>
            <a:r>
              <a:rPr lang="en-US" sz="2000" i="0" u="none" strike="noStrike" baseline="0" dirty="0">
                <a:solidFill>
                  <a:srgbClr val="755195"/>
                </a:solidFill>
                <a:latin typeface="+mj-lt"/>
              </a:rPr>
              <a:t>+ 57 1 3394949 Ext. 2028/3694/2130 </a:t>
            </a:r>
            <a:endParaRPr lang="es-CO" sz="2000" dirty="0">
              <a:solidFill>
                <a:srgbClr val="75519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7189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E944E4F-EF92-5842-A561-86D5E8A51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145" y="2984360"/>
            <a:ext cx="9144000" cy="937585"/>
          </a:xfrm>
        </p:spPr>
        <p:txBody>
          <a:bodyPr/>
          <a:lstStyle/>
          <a:p>
            <a:r>
              <a:rPr lang="es-CO" b="1" dirty="0"/>
              <a:t>¡Gracias!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6250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A3476-93DB-5647-A014-2B3925F6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CHOQUE CULTURAL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20FBE3-0A73-1447-B866-EDFE7ADED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552" y="2474459"/>
            <a:ext cx="6764173" cy="331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42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E317DC-81B6-254B-ADB0-834BD3A5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73" y="1463214"/>
            <a:ext cx="9551796" cy="1325563"/>
          </a:xfrm>
        </p:spPr>
        <p:txBody>
          <a:bodyPr/>
          <a:lstStyle/>
          <a:p>
            <a:r>
              <a:rPr lang="es-CO" b="1" dirty="0">
                <a:solidFill>
                  <a:srgbClr val="755195"/>
                </a:solidFill>
              </a:rPr>
              <a:t>Choque cultural</a:t>
            </a:r>
            <a:br>
              <a:rPr lang="es-CO" b="1" dirty="0">
                <a:solidFill>
                  <a:srgbClr val="755195"/>
                </a:solidFill>
              </a:rPr>
            </a:b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2DDF30-166C-0745-B68A-7DF8F73B3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60" y="2252201"/>
            <a:ext cx="7394723" cy="238893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A438ECA-C461-1645-B62E-618681B7C054}"/>
              </a:ext>
            </a:extLst>
          </p:cNvPr>
          <p:cNvSpPr txBox="1"/>
          <p:nvPr/>
        </p:nvSpPr>
        <p:spPr>
          <a:xfrm>
            <a:off x="935360" y="4893547"/>
            <a:ext cx="7595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Desorientación que se experimenta al entrar en una nueva cultura y permanecer por un largo período en ella.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80369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5FB2D-7E9B-B648-A2A5-DB10A642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296" y="1537399"/>
            <a:ext cx="9551796" cy="1216043"/>
          </a:xfrm>
        </p:spPr>
        <p:txBody>
          <a:bodyPr/>
          <a:lstStyle/>
          <a:p>
            <a:r>
              <a:rPr lang="es-CO" b="1" dirty="0">
                <a:solidFill>
                  <a:srgbClr val="755195"/>
                </a:solidFill>
              </a:rPr>
              <a:t>Cultura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5C3B20-205D-FD44-8B8F-EA7543AC1A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0296" y="2542426"/>
            <a:ext cx="5904244" cy="2954023"/>
          </a:xfrm>
        </p:spPr>
        <p:txBody>
          <a:bodyPr>
            <a:normAutofit/>
          </a:bodyPr>
          <a:lstStyle/>
          <a:p>
            <a:r>
              <a:rPr lang="es-CO" sz="2200" b="0" i="0" u="none" strike="noStrike" baseline="0" dirty="0"/>
              <a:t>Sistema de comportamientos aprendidos característicos de una sociedad:</a:t>
            </a:r>
          </a:p>
          <a:p>
            <a:endParaRPr lang="es-CO" sz="2200" b="0" i="0" u="none" strike="noStrike" baseline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0" i="0" u="none" strike="noStrike" baseline="0" dirty="0"/>
              <a:t>Costumbres, creencias, ceremonias, rituales.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0" i="0" u="none" strike="noStrike" baseline="0" dirty="0"/>
              <a:t>Instituciones, religión, conocimientos, valores, leyes.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200" b="0" i="0" u="none" strike="noStrike" baseline="0" dirty="0"/>
              <a:t>Lenguaje, artes, instrumentos.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A10955A-C17C-544B-BF3D-E5A5B0AF2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18" y="1091232"/>
            <a:ext cx="4086000" cy="57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F0D80B3-BC31-8A48-B9B7-17701575B7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269" y="2170444"/>
            <a:ext cx="9762589" cy="427645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FE7BAB-DDBC-504A-9017-7A494E6A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268" y="947929"/>
            <a:ext cx="9762589" cy="1325563"/>
          </a:xfrm>
        </p:spPr>
        <p:txBody>
          <a:bodyPr/>
          <a:lstStyle/>
          <a:p>
            <a:pPr algn="ctr"/>
            <a:r>
              <a:rPr lang="es-CO" b="1" dirty="0">
                <a:solidFill>
                  <a:srgbClr val="755195"/>
                </a:solidFill>
              </a:rPr>
              <a:t>Etapas del Choque cultural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5659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90F40-DA8B-324A-AA03-F4580DAB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070" y="1381787"/>
            <a:ext cx="9551796" cy="1325563"/>
          </a:xfrm>
        </p:spPr>
        <p:txBody>
          <a:bodyPr/>
          <a:lstStyle/>
          <a:p>
            <a:r>
              <a:rPr lang="es-CO" b="1" dirty="0">
                <a:solidFill>
                  <a:srgbClr val="755195"/>
                </a:solidFill>
              </a:rPr>
              <a:t>FASE I: Luna de Miel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5EDFDC-6BF1-7549-A0EE-AA4F6D23E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829" y="1148897"/>
            <a:ext cx="6342150" cy="4745368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CDFAE9-1AF6-5A41-A2BA-C7AD655D6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070" y="2707350"/>
            <a:ext cx="6527242" cy="2954023"/>
          </a:xfrm>
        </p:spPr>
        <p:txBody>
          <a:bodyPr/>
          <a:lstStyle/>
          <a:p>
            <a:r>
              <a:rPr lang="es-CO" sz="2000" b="1" dirty="0"/>
              <a:t>Síntomas:</a:t>
            </a:r>
          </a:p>
          <a:p>
            <a:endParaRPr lang="es-C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Mucha energía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Ambición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Fascinación con el ambiente, la gente y las similitudes entre las dos culturas.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95990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E2233-1243-6843-B52C-D508012B9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558" y="1515714"/>
            <a:ext cx="6245888" cy="1325563"/>
          </a:xfrm>
        </p:spPr>
        <p:txBody>
          <a:bodyPr/>
          <a:lstStyle/>
          <a:p>
            <a:r>
              <a:rPr lang="es-CO" b="1" dirty="0">
                <a:solidFill>
                  <a:srgbClr val="755195"/>
                </a:solidFill>
              </a:rPr>
              <a:t>FASE II: Desencanto</a:t>
            </a:r>
            <a:br>
              <a:rPr lang="es-CO" b="1" dirty="0">
                <a:solidFill>
                  <a:srgbClr val="755195"/>
                </a:solidFill>
              </a:rPr>
            </a:b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D67070-7C2C-F04F-9EF7-0C886BC2D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8558" y="2642909"/>
            <a:ext cx="5305530" cy="2954023"/>
          </a:xfrm>
        </p:spPr>
        <p:txBody>
          <a:bodyPr>
            <a:normAutofit lnSpcReduction="10000"/>
          </a:bodyPr>
          <a:lstStyle/>
          <a:p>
            <a:r>
              <a:rPr lang="es-CO" sz="2200" b="1" dirty="0"/>
              <a:t>Síntomas:</a:t>
            </a:r>
          </a:p>
          <a:p>
            <a:endParaRPr lang="es-CO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/>
              <a:t>Irritabilidad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/>
              <a:t>Fatiga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/>
              <a:t>Cambios alimenticios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/>
              <a:t>Confusión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200" dirty="0"/>
              <a:t>Insomnio</a:t>
            </a:r>
          </a:p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99CEF9-D471-C844-88DD-DAD47B2FE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088" y="2015532"/>
            <a:ext cx="3581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97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0089818-FFE8-0A4B-AB22-48F6F687B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184" y="1539929"/>
            <a:ext cx="4057003" cy="4057003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3C044D-A674-A648-8AB3-435A049A1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1245" y="2448152"/>
            <a:ext cx="7371303" cy="3175087"/>
          </a:xfrm>
        </p:spPr>
        <p:txBody>
          <a:bodyPr>
            <a:normAutofit fontScale="70000" lnSpcReduction="20000"/>
          </a:bodyPr>
          <a:lstStyle/>
          <a:p>
            <a:r>
              <a:rPr lang="es-CO" sz="2900" b="1" dirty="0"/>
              <a:t>Síntomas:</a:t>
            </a:r>
          </a:p>
          <a:p>
            <a:endParaRPr lang="es-CO" sz="2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900" dirty="0"/>
              <a:t>Llanto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900" dirty="0"/>
              <a:t>Ira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900" dirty="0"/>
              <a:t>Depresión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900" dirty="0"/>
              <a:t>Nostalgia (</a:t>
            </a:r>
            <a:r>
              <a:rPr lang="es-CO" sz="2900" i="1" dirty="0"/>
              <a:t>homesickness)</a:t>
            </a:r>
            <a:endParaRPr lang="es-CO" sz="2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900" dirty="0"/>
              <a:t>Aislamiento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900" dirty="0"/>
              <a:t>Dependencia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900" dirty="0"/>
              <a:t>Somatización</a:t>
            </a:r>
          </a:p>
          <a:p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A3724E-F99F-F945-919E-349881BB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245" y="1199137"/>
            <a:ext cx="9551796" cy="1325563"/>
          </a:xfrm>
        </p:spPr>
        <p:txBody>
          <a:bodyPr/>
          <a:lstStyle/>
          <a:p>
            <a:r>
              <a:rPr lang="es-CO" b="1" dirty="0">
                <a:solidFill>
                  <a:srgbClr val="755195"/>
                </a:solidFill>
              </a:rPr>
              <a:t>FASE III: Choque cultural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24365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64EB7E-DF06-A848-A261-5811BD2F3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128" y="1617784"/>
            <a:ext cx="4928647" cy="36877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46AD15-4659-F24D-8497-950D5E8E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165" y="1307297"/>
            <a:ext cx="7622512" cy="1325563"/>
          </a:xfrm>
        </p:spPr>
        <p:txBody>
          <a:bodyPr/>
          <a:lstStyle/>
          <a:p>
            <a:r>
              <a:rPr lang="es-CO" b="1" dirty="0">
                <a:solidFill>
                  <a:srgbClr val="755195"/>
                </a:solidFill>
              </a:rPr>
              <a:t>FASE IV: Adaptación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A06E82-0C22-314D-9F7A-E4732F6530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2165" y="2632860"/>
            <a:ext cx="7622512" cy="2954023"/>
          </a:xfrm>
        </p:spPr>
        <p:txBody>
          <a:bodyPr>
            <a:normAutofit/>
          </a:bodyPr>
          <a:lstStyle/>
          <a:p>
            <a:r>
              <a:rPr lang="es-CO" sz="2000" b="1" dirty="0">
                <a:latin typeface="Calibri" panose="020F0502020204030204" pitchFamily="34" charset="0"/>
              </a:rPr>
              <a:t>Síntomas:</a:t>
            </a:r>
          </a:p>
          <a:p>
            <a:endParaRPr lang="es-CO" sz="2000" b="1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>
                <a:latin typeface="Calibri" panose="020F0502020204030204" pitchFamily="34" charset="0"/>
              </a:rPr>
              <a:t>Alegría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>
                <a:latin typeface="Calibri" panose="020F0502020204030204" pitchFamily="34" charset="0"/>
              </a:rPr>
              <a:t>Productividad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>
                <a:latin typeface="Calibri" panose="020F0502020204030204" pitchFamily="34" charset="0"/>
              </a:rPr>
              <a:t>Disfrute de la nueva cultura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>
                <a:latin typeface="Calibri" panose="020F0502020204030204" pitchFamily="34" charset="0"/>
              </a:rPr>
              <a:t>Manejo eficiente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033068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288</Words>
  <Application>Microsoft Macintosh PowerPoint</Application>
  <PresentationFormat>Panorámica</PresentationFormat>
  <Paragraphs>78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CHOQUE CULTURAL</vt:lpstr>
      <vt:lpstr>CHOQUE CULTURAL</vt:lpstr>
      <vt:lpstr>Choque cultural </vt:lpstr>
      <vt:lpstr>Cultura</vt:lpstr>
      <vt:lpstr>Etapas del Choque cultural</vt:lpstr>
      <vt:lpstr>FASE I: Luna de Miel</vt:lpstr>
      <vt:lpstr>FASE II: Desencanto </vt:lpstr>
      <vt:lpstr>FASE III: Choque cultural</vt:lpstr>
      <vt:lpstr>FASE IV: Adaptación</vt:lpstr>
      <vt:lpstr>Choque cultural a la inversa</vt:lpstr>
      <vt:lpstr>Estrategias para superar</vt:lpstr>
      <vt:lpstr>Otras recomendaciones</vt:lpstr>
      <vt:lpstr>¿Dónde nos puedes encontrar?</vt:lpstr>
      <vt:lpstr>¡Gracias!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Oiacommunity</dc:creator>
  <cp:lastModifiedBy>Oiacommunity</cp:lastModifiedBy>
  <cp:revision>9</cp:revision>
  <dcterms:created xsi:type="dcterms:W3CDTF">2021-11-25T20:04:39Z</dcterms:created>
  <dcterms:modified xsi:type="dcterms:W3CDTF">2021-11-25T21:46:26Z</dcterms:modified>
</cp:coreProperties>
</file>